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2" r:id="rId16"/>
    <p:sldId id="270" r:id="rId17"/>
    <p:sldId id="274" r:id="rId18"/>
    <p:sldId id="271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>
        <p:scale>
          <a:sx n="40" d="100"/>
          <a:sy n="40" d="100"/>
        </p:scale>
        <p:origin x="-1445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AEED9-B721-48A7-8BF9-DD7E76EFC717}" type="datetimeFigureOut">
              <a:rPr lang="es-AR" smtClean="0"/>
              <a:t>20/09/2016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4DF6-6D36-49AC-BAFB-48D4775D8B3D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84DF6-6D36-49AC-BAFB-48D4775D8B3D}" type="slidenum">
              <a:rPr lang="es-AR" smtClean="0"/>
              <a:t>12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BB62D0-D205-48CE-835F-CCEA06DA502F}" type="datetimeFigureOut">
              <a:rPr lang="es-AR" smtClean="0"/>
              <a:pPr/>
              <a:t>19/09/2016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2F021C-98E7-44F3-B6E5-C60BBB5B70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91440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5286380" y="6215082"/>
            <a:ext cx="442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Córdoba 20 de Septiembre - IONC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6900882" cy="917596"/>
          </a:xfrm>
        </p:spPr>
        <p:txBody>
          <a:bodyPr/>
          <a:lstStyle/>
          <a:p>
            <a:pPr algn="l"/>
            <a:r>
              <a:rPr lang="es-AR" dirty="0" smtClean="0"/>
              <a:t>Resultados </a:t>
            </a: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s-ES" dirty="0" smtClean="0"/>
              <a:t>  Los </a:t>
            </a:r>
            <a:r>
              <a:rPr lang="es-ES" dirty="0" smtClean="0"/>
              <a:t>resultados </a:t>
            </a:r>
            <a:r>
              <a:rPr lang="es-ES" dirty="0" smtClean="0"/>
              <a:t>iniciales demuestran que  </a:t>
            </a:r>
            <a:r>
              <a:rPr lang="es-ES" dirty="0" smtClean="0"/>
              <a:t>mFOLFOX6 </a:t>
            </a:r>
            <a:r>
              <a:rPr lang="es-ES" dirty="0" smtClean="0"/>
              <a:t>+radioterapia </a:t>
            </a:r>
            <a:r>
              <a:rPr lang="es-ES" dirty="0" smtClean="0"/>
              <a:t>antes de la </a:t>
            </a:r>
            <a:r>
              <a:rPr lang="es-ES" dirty="0" smtClean="0"/>
              <a:t>cirugía en comparación con esquema basado </a:t>
            </a:r>
            <a:r>
              <a:rPr lang="es-ES" dirty="0" smtClean="0"/>
              <a:t>en </a:t>
            </a:r>
            <a:r>
              <a:rPr lang="es-ES" dirty="0" err="1" smtClean="0"/>
              <a:t>fluoropirimidinas</a:t>
            </a:r>
            <a:r>
              <a:rPr lang="es-ES" dirty="0" smtClean="0"/>
              <a:t> </a:t>
            </a:r>
            <a:r>
              <a:rPr lang="es-ES" dirty="0" smtClean="0"/>
              <a:t>resulta en una mayor tasa de </a:t>
            </a:r>
            <a:r>
              <a:rPr lang="es-ES" dirty="0" err="1" smtClean="0"/>
              <a:t>pCR</a:t>
            </a:r>
            <a:r>
              <a:rPr lang="es-ES" dirty="0" smtClean="0"/>
              <a:t> ( 14,0 % v 27,5 % </a:t>
            </a:r>
            <a:r>
              <a:rPr lang="es-ES" dirty="0" smtClean="0"/>
              <a:t>), </a:t>
            </a:r>
            <a:r>
              <a:rPr lang="es-ES" dirty="0" smtClean="0"/>
              <a:t>un buen cumplimiento </a:t>
            </a:r>
            <a:r>
              <a:rPr lang="es-ES" dirty="0" smtClean="0"/>
              <a:t>y </a:t>
            </a:r>
            <a:r>
              <a:rPr lang="es-ES" dirty="0" smtClean="0"/>
              <a:t>toxicidad aceptable para pacientes con estadio II / III </a:t>
            </a:r>
            <a:r>
              <a:rPr lang="es-ES" dirty="0" smtClean="0"/>
              <a:t>cáncer rectal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Discusión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s-AR" dirty="0" smtClean="0"/>
              <a:t>Las diferencias con el estudio CAO/ARO/AIO-04  puede deberse a las diferentes dosis (</a:t>
            </a:r>
            <a:r>
              <a:rPr lang="es-AR" dirty="0" err="1" smtClean="0"/>
              <a:t>oxaliplatino</a:t>
            </a:r>
            <a:r>
              <a:rPr lang="es-AR" dirty="0" smtClean="0"/>
              <a:t> 50mg/m2)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Se compararon dos esquemas de tratamiento </a:t>
            </a:r>
            <a:r>
              <a:rPr lang="es-AR" dirty="0" err="1" smtClean="0"/>
              <a:t>neoadyuvante</a:t>
            </a:r>
            <a:r>
              <a:rPr lang="es-AR" dirty="0" smtClean="0"/>
              <a:t> no </a:t>
            </a:r>
            <a:r>
              <a:rPr lang="es-AR" dirty="0" err="1" smtClean="0"/>
              <a:t>standard</a:t>
            </a:r>
            <a:r>
              <a:rPr lang="es-A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En estudios anteriores no se realizo </a:t>
            </a:r>
            <a:r>
              <a:rPr lang="es-AR" dirty="0" err="1" smtClean="0"/>
              <a:t>adyuvancia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r>
              <a:rPr lang="es-AR" dirty="0" smtClean="0"/>
              <a:t>Limitaciones: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§"/>
            </a:pPr>
            <a:r>
              <a:rPr lang="es-ES" dirty="0" smtClean="0"/>
              <a:t>El </a:t>
            </a:r>
            <a:r>
              <a:rPr lang="es-ES" dirty="0" smtClean="0"/>
              <a:t>diseño del estudio no </a:t>
            </a:r>
            <a:r>
              <a:rPr lang="es-ES" dirty="0" smtClean="0"/>
              <a:t>incluyó </a:t>
            </a:r>
            <a:r>
              <a:rPr lang="es-ES" dirty="0" smtClean="0"/>
              <a:t>estratificación . Aunque esto puede </a:t>
            </a:r>
            <a:r>
              <a:rPr lang="es-ES" dirty="0" smtClean="0"/>
              <a:t>implicar un sesgo </a:t>
            </a:r>
            <a:r>
              <a:rPr lang="es-ES" dirty="0" smtClean="0"/>
              <a:t>introducido , las características basales de los pacientes fueron similares entre los grupos de tratamiento. </a:t>
            </a:r>
            <a:endParaRPr lang="es-ES" dirty="0" smtClean="0"/>
          </a:p>
          <a:p>
            <a:pPr lvl="1">
              <a:lnSpc>
                <a:spcPct val="200000"/>
              </a:lnSpc>
              <a:buFont typeface="Wingdings" pitchFamily="2" charset="2"/>
              <a:buChar char="§"/>
            </a:pPr>
            <a:r>
              <a:rPr lang="es-ES" dirty="0" smtClean="0"/>
              <a:t>una </a:t>
            </a:r>
            <a:r>
              <a:rPr lang="es-ES" dirty="0" smtClean="0"/>
              <a:t>proporción menor de los </a:t>
            </a:r>
            <a:r>
              <a:rPr lang="es-ES" dirty="0" smtClean="0"/>
              <a:t>pacientes con  cT4b fueron asignados </a:t>
            </a:r>
            <a:r>
              <a:rPr lang="es-ES" dirty="0" smtClean="0"/>
              <a:t>a </a:t>
            </a:r>
            <a:r>
              <a:rPr lang="es-ES" dirty="0" smtClean="0"/>
              <a:t>mFOLFOX6 probablemente debido </a:t>
            </a:r>
            <a:r>
              <a:rPr lang="es-ES" dirty="0" smtClean="0"/>
              <a:t>a la selección del </a:t>
            </a:r>
            <a:r>
              <a:rPr lang="es-ES" dirty="0" smtClean="0"/>
              <a:t>médico.</a:t>
            </a:r>
          </a:p>
          <a:p>
            <a:pPr lvl="1">
              <a:buNone/>
            </a:pPr>
            <a:r>
              <a:rPr lang="es-ES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s-ES" dirty="0" smtClean="0"/>
              <a:t>Pacientes con enfermedad T4b probablemente reciben </a:t>
            </a:r>
            <a:r>
              <a:rPr lang="es-ES" dirty="0" err="1" smtClean="0"/>
              <a:t>quimiorradioterapia</a:t>
            </a:r>
            <a:r>
              <a:rPr lang="es-ES" dirty="0" smtClean="0"/>
              <a:t> directa en lugar de seguir el  protocolo</a:t>
            </a:r>
            <a:r>
              <a:rPr lang="es-ES" dirty="0" smtClean="0"/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s-E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s-ES" dirty="0" smtClean="0"/>
              <a:t> Un pequeño número de pacientes con una excelente respuesta clínica al tratamiento </a:t>
            </a:r>
            <a:r>
              <a:rPr lang="es-ES" dirty="0" err="1" smtClean="0"/>
              <a:t>neoadyuvante</a:t>
            </a:r>
            <a:r>
              <a:rPr lang="es-ES" dirty="0" smtClean="0"/>
              <a:t> rechazó la cirugía y se excluyeron de los </a:t>
            </a:r>
            <a:r>
              <a:rPr lang="es-ES" dirty="0" smtClean="0"/>
              <a:t>análisis. </a:t>
            </a:r>
            <a:r>
              <a:rPr lang="es-ES" dirty="0" smtClean="0"/>
              <a:t>Por lo tanto, la proporción de pacientes que logra una PCR pudo haber sido subestimado</a:t>
            </a:r>
            <a:endParaRPr lang="es-A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s-ES" dirty="0" smtClean="0"/>
              <a:t>Los </a:t>
            </a:r>
            <a:r>
              <a:rPr lang="es-ES" dirty="0" smtClean="0"/>
              <a:t>resultados primarios del estudio FOWARC sugieren que el tratamiento </a:t>
            </a:r>
            <a:r>
              <a:rPr lang="es-ES" dirty="0" err="1" smtClean="0"/>
              <a:t>neoadyuvante</a:t>
            </a:r>
            <a:r>
              <a:rPr lang="es-ES" dirty="0" smtClean="0"/>
              <a:t> con mFOLFOX6 concurrente con radioterapia tiene tolerabilidad aceptable y conduce a una mayor tasa de PCR en comparación con un solo </a:t>
            </a:r>
            <a:r>
              <a:rPr lang="es-ES" dirty="0" smtClean="0"/>
              <a:t>fármaco, </a:t>
            </a:r>
            <a:r>
              <a:rPr lang="es-ES" dirty="0" err="1" smtClean="0"/>
              <a:t>fluorouracilo</a:t>
            </a:r>
            <a:r>
              <a:rPr lang="es-ES" dirty="0" smtClean="0"/>
              <a:t> más radioterapia 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 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s-AR" dirty="0" smtClean="0"/>
              <a:t>      El tratamiento multimodal que comprende  la </a:t>
            </a:r>
            <a:r>
              <a:rPr lang="es-AR" dirty="0" err="1" smtClean="0"/>
              <a:t>quimiorradioterapia</a:t>
            </a:r>
            <a:r>
              <a:rPr lang="es-AR" dirty="0" smtClean="0"/>
              <a:t> </a:t>
            </a:r>
            <a:r>
              <a:rPr lang="es-AR" dirty="0" smtClean="0"/>
              <a:t>concurrente preoperatoria seguido de </a:t>
            </a:r>
            <a:r>
              <a:rPr lang="es-AR" dirty="0" smtClean="0"/>
              <a:t>cirugía </a:t>
            </a:r>
            <a:r>
              <a:rPr lang="es-AR" dirty="0" smtClean="0"/>
              <a:t>y luego terapia adyuvante en base a </a:t>
            </a:r>
            <a:r>
              <a:rPr lang="es-AR" dirty="0" err="1" smtClean="0"/>
              <a:t>fluoropirimidinas</a:t>
            </a:r>
            <a:r>
              <a:rPr lang="es-AR" dirty="0" smtClean="0"/>
              <a:t> es el tratamiento </a:t>
            </a:r>
            <a:r>
              <a:rPr lang="es-AR" dirty="0" err="1" smtClean="0"/>
              <a:t>standard</a:t>
            </a:r>
            <a:r>
              <a:rPr lang="es-AR" dirty="0" smtClean="0"/>
              <a:t> </a:t>
            </a:r>
            <a:r>
              <a:rPr lang="es-AR" dirty="0" smtClean="0"/>
              <a:t>en pacientes con cáncer rectal estadio II / III.</a:t>
            </a:r>
          </a:p>
          <a:p>
            <a:pPr>
              <a:lnSpc>
                <a:spcPct val="150000"/>
              </a:lnSpc>
              <a:buNone/>
            </a:pPr>
            <a:r>
              <a:rPr lang="es-AR" dirty="0"/>
              <a:t> </a:t>
            </a:r>
            <a:r>
              <a:rPr lang="es-AR" dirty="0" smtClean="0"/>
              <a:t> </a:t>
            </a:r>
            <a:r>
              <a:rPr lang="es-AR" dirty="0" smtClean="0"/>
              <a:t>Con </a:t>
            </a:r>
            <a:r>
              <a:rPr lang="es-AR" dirty="0" smtClean="0"/>
              <a:t>un tratamiento local optimizado, se puede lograr </a:t>
            </a:r>
            <a:r>
              <a:rPr lang="es-AR" dirty="0" smtClean="0"/>
              <a:t>de un 5</a:t>
            </a:r>
            <a:r>
              <a:rPr lang="es-AR" dirty="0" smtClean="0"/>
              <a:t>% a 10% de tasa de recurrencia.</a:t>
            </a:r>
          </a:p>
          <a:p>
            <a:pPr>
              <a:buNone/>
            </a:pPr>
            <a:endParaRPr lang="es-AR" dirty="0" smtClean="0"/>
          </a:p>
          <a:p>
            <a:endParaRPr lang="es-AR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428604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/>
              <a:t>INTRODUCCION</a:t>
            </a:r>
            <a:endParaRPr lang="es-A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AR" dirty="0" smtClean="0"/>
              <a:t> Sin embargo incluso después de 10 años de seguimiento, no se ha mostrado con esta estrategia de tratamiento mejora en   la supervivencia libre de enfermedad (DFS) o la supervivencia general (OS)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 smtClean="0"/>
              <a:t>El criterio de valoración principal es DFS, que se define como el tiempo entre </a:t>
            </a:r>
            <a:r>
              <a:rPr lang="es-AR" dirty="0" smtClean="0"/>
              <a:t>la </a:t>
            </a:r>
            <a:r>
              <a:rPr lang="es-AR" dirty="0" err="1" smtClean="0"/>
              <a:t>randomización</a:t>
            </a:r>
            <a:r>
              <a:rPr lang="es-AR" dirty="0" smtClean="0"/>
              <a:t>  </a:t>
            </a:r>
            <a:r>
              <a:rPr lang="es-AR" dirty="0" smtClean="0"/>
              <a:t>y cirugía </a:t>
            </a:r>
            <a:r>
              <a:rPr lang="es-AR" dirty="0" smtClean="0"/>
              <a:t>macroscópica </a:t>
            </a:r>
            <a:r>
              <a:rPr lang="es-AR" dirty="0" smtClean="0"/>
              <a:t>no radical, la recidiva </a:t>
            </a:r>
            <a:r>
              <a:rPr lang="es-AR" dirty="0" err="1" smtClean="0"/>
              <a:t>locorregional</a:t>
            </a:r>
            <a:r>
              <a:rPr lang="es-AR" dirty="0" smtClean="0"/>
              <a:t> </a:t>
            </a:r>
            <a:r>
              <a:rPr lang="es-AR" dirty="0" smtClean="0"/>
              <a:t>o </a:t>
            </a:r>
            <a:r>
              <a:rPr lang="es-AR" dirty="0" smtClean="0"/>
              <a:t>metástasis, o muerte por cualquier causa. </a:t>
            </a:r>
          </a:p>
          <a:p>
            <a:endParaRPr lang="es-AR" dirty="0"/>
          </a:p>
          <a:p>
            <a:pPr>
              <a:buNone/>
            </a:pPr>
            <a:r>
              <a:rPr lang="es-AR" dirty="0" smtClean="0"/>
              <a:t> </a:t>
            </a:r>
            <a:endParaRPr lang="es-AR" dirty="0" smtClean="0"/>
          </a:p>
          <a:p>
            <a:endParaRPr lang="es-AR" dirty="0"/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AR" dirty="0" smtClean="0"/>
              <a:t>Objetivos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AR" dirty="0" smtClean="0"/>
              <a:t>Como objetivos  secundarios fueron la tasa de </a:t>
            </a:r>
            <a:r>
              <a:rPr lang="es-AR" dirty="0" smtClean="0"/>
              <a:t>respuesta PCR</a:t>
            </a:r>
            <a:r>
              <a:rPr lang="es-AR" dirty="0" smtClean="0"/>
              <a:t>, el índice de resección R0, la tasa de pacientes que se sometieron a cirugía con </a:t>
            </a:r>
            <a:r>
              <a:rPr lang="es-AR" dirty="0" smtClean="0"/>
              <a:t>conservación </a:t>
            </a:r>
            <a:r>
              <a:rPr lang="es-AR" dirty="0" smtClean="0"/>
              <a:t>del </a:t>
            </a:r>
            <a:r>
              <a:rPr lang="es-AR" dirty="0" smtClean="0"/>
              <a:t>esfínter, </a:t>
            </a:r>
            <a:r>
              <a:rPr lang="es-AR" dirty="0" smtClean="0"/>
              <a:t>OS, la supervivencia libre de recaída, la calidad de vida y seguridad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FOWARC es un estudio </a:t>
            </a:r>
            <a:r>
              <a:rPr lang="es-AR" dirty="0" err="1" smtClean="0"/>
              <a:t>multicéntrico</a:t>
            </a:r>
            <a:r>
              <a:rPr lang="es-AR" dirty="0" smtClean="0"/>
              <a:t>, abierto, </a:t>
            </a:r>
            <a:r>
              <a:rPr lang="es-AR" dirty="0" err="1" smtClean="0"/>
              <a:t>aleatorizado</a:t>
            </a:r>
            <a:r>
              <a:rPr lang="es-AR" dirty="0" smtClean="0"/>
              <a:t>, de fase III con un diseño paralelo llevado a cabo en 15 hospitales en China. </a:t>
            </a:r>
          </a:p>
          <a:p>
            <a:r>
              <a:rPr lang="es-AR" dirty="0" smtClean="0"/>
              <a:t>Criterios de </a:t>
            </a:r>
            <a:r>
              <a:rPr lang="es-AR" dirty="0" err="1" smtClean="0"/>
              <a:t>eligibilidad</a:t>
            </a:r>
            <a:r>
              <a:rPr lang="es-AR" dirty="0" smtClean="0"/>
              <a:t>:</a:t>
            </a:r>
          </a:p>
          <a:p>
            <a:r>
              <a:rPr lang="es-AR" dirty="0" smtClean="0"/>
              <a:t>Pacientes entre 18 y 75 años de edad con diagnostico histopatológico confirmado de </a:t>
            </a:r>
            <a:r>
              <a:rPr lang="es-AR" dirty="0" err="1" smtClean="0"/>
              <a:t>adenocarcinoma</a:t>
            </a:r>
            <a:r>
              <a:rPr lang="es-AR" dirty="0" smtClean="0"/>
              <a:t> de recto adecuado para la resección curativa. </a:t>
            </a:r>
          </a:p>
          <a:p>
            <a:r>
              <a:rPr lang="es-AR" dirty="0" smtClean="0"/>
              <a:t>Los tumores se confirmaron clínicamente (por imágenes por resonancia magnética [RM] o tomografía  mas ecografía </a:t>
            </a:r>
            <a:r>
              <a:rPr lang="es-AR" dirty="0" err="1" smtClean="0"/>
              <a:t>endorrectal</a:t>
            </a:r>
            <a:r>
              <a:rPr lang="es-AR" dirty="0" smtClean="0"/>
              <a:t>) como estadio II (T3-4N0) o III (T1-4N1-2)</a:t>
            </a:r>
          </a:p>
          <a:p>
            <a:r>
              <a:rPr lang="es-AR" dirty="0" smtClean="0"/>
              <a:t> Los pacientes debían tener ECOG igual o menor a  1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Materiales y </a:t>
            </a:r>
            <a:r>
              <a:rPr lang="es-AR" dirty="0" err="1" smtClean="0"/>
              <a:t>Metodos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es-AR" dirty="0" smtClean="0"/>
              <a:t>Principales criterios de exclusión fueron : </a:t>
            </a:r>
            <a:endParaRPr lang="es-AR" dirty="0" smtClean="0"/>
          </a:p>
          <a:p>
            <a:pPr>
              <a:lnSpc>
                <a:spcPct val="200000"/>
              </a:lnSpc>
            </a:pPr>
            <a:r>
              <a:rPr lang="es-AR" dirty="0" smtClean="0"/>
              <a:t>E</a:t>
            </a:r>
            <a:r>
              <a:rPr lang="es-AR" dirty="0" smtClean="0"/>
              <a:t>nfermedad </a:t>
            </a:r>
            <a:r>
              <a:rPr lang="es-AR" dirty="0" err="1" smtClean="0"/>
              <a:t>metastásica</a:t>
            </a:r>
            <a:r>
              <a:rPr lang="es-AR" dirty="0" smtClean="0"/>
              <a:t>, radioterapia o quimioterapia previa, </a:t>
            </a:r>
            <a:endParaRPr lang="es-AR" dirty="0" smtClean="0"/>
          </a:p>
          <a:p>
            <a:pPr>
              <a:lnSpc>
                <a:spcPct val="200000"/>
              </a:lnSpc>
            </a:pPr>
            <a:r>
              <a:rPr lang="es-AR" dirty="0" smtClean="0"/>
              <a:t>Presencia de otros </a:t>
            </a:r>
            <a:r>
              <a:rPr lang="es-AR" dirty="0" smtClean="0"/>
              <a:t>tipos de </a:t>
            </a:r>
            <a:r>
              <a:rPr lang="es-AR" dirty="0" smtClean="0"/>
              <a:t>cáncer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Enfermedad </a:t>
            </a:r>
            <a:r>
              <a:rPr lang="es-AR" dirty="0" smtClean="0"/>
              <a:t>cardíaca clínicamente </a:t>
            </a:r>
            <a:r>
              <a:rPr lang="es-AR" dirty="0" smtClean="0"/>
              <a:t>significativa</a:t>
            </a:r>
          </a:p>
          <a:p>
            <a:pPr>
              <a:lnSpc>
                <a:spcPct val="200000"/>
              </a:lnSpc>
            </a:pPr>
            <a:r>
              <a:rPr lang="es-AR" dirty="0" smtClean="0"/>
              <a:t>Neuropatía periférica conocida.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892971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radioterapia se administró a 1,8 a 2,0 Gy diariamente de lunes a viernes para un total de 23 a 28 fracciones durante 5 a 6 semanas y una dosis total de 46,0 a </a:t>
            </a:r>
            <a:r>
              <a:rPr lang="es-AR" dirty="0" smtClean="0"/>
              <a:t>50,4 </a:t>
            </a:r>
            <a:r>
              <a:rPr lang="es-AR" dirty="0" smtClean="0"/>
              <a:t>Gy. 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 smtClean="0"/>
              <a:t>radiación fue </a:t>
            </a:r>
            <a:r>
              <a:rPr lang="es-AR" dirty="0" smtClean="0"/>
              <a:t>entregada </a:t>
            </a:r>
            <a:r>
              <a:rPr lang="es-AR" dirty="0" smtClean="0"/>
              <a:t>con una energía mínima de </a:t>
            </a:r>
            <a:r>
              <a:rPr lang="es-AR" dirty="0" smtClean="0"/>
              <a:t>6-MV fotones </a:t>
            </a:r>
            <a:r>
              <a:rPr lang="es-AR" dirty="0" smtClean="0"/>
              <a:t>a través de un </a:t>
            </a:r>
            <a:r>
              <a:rPr lang="es-AR" dirty="0" smtClean="0"/>
              <a:t>cuadro </a:t>
            </a:r>
            <a:r>
              <a:rPr lang="es-AR" dirty="0" smtClean="0"/>
              <a:t>de tres a cuatro campos </a:t>
            </a:r>
            <a:r>
              <a:rPr lang="es-AR" dirty="0" smtClean="0"/>
              <a:t> al tumor primario,  </a:t>
            </a:r>
            <a:r>
              <a:rPr lang="es-AR" dirty="0" err="1" smtClean="0"/>
              <a:t>mesorrecto</a:t>
            </a:r>
            <a:r>
              <a:rPr lang="es-AR" dirty="0" smtClean="0"/>
              <a:t>, ganglios </a:t>
            </a:r>
            <a:r>
              <a:rPr lang="es-AR" dirty="0" err="1" smtClean="0"/>
              <a:t>presacros</a:t>
            </a:r>
            <a:r>
              <a:rPr lang="es-AR" dirty="0" smtClean="0"/>
              <a:t> e ilíacos </a:t>
            </a:r>
            <a:r>
              <a:rPr lang="es-AR" dirty="0" smtClean="0"/>
              <a:t>internos.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Radioterapia 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1958</TotalTime>
  <Words>612</Words>
  <Application>Microsoft Office PowerPoint</Application>
  <PresentationFormat>Presentación en pantalla (4:3)</PresentationFormat>
  <Paragraphs>43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Concurrencia</vt:lpstr>
      <vt:lpstr>Diapositiva 1</vt:lpstr>
      <vt:lpstr>Diapositiva 2</vt:lpstr>
      <vt:lpstr>Diapositiva 3</vt:lpstr>
      <vt:lpstr>Objetivos </vt:lpstr>
      <vt:lpstr>Diapositiva 5</vt:lpstr>
      <vt:lpstr>Materiales y Metodos</vt:lpstr>
      <vt:lpstr>Diapositiva 7</vt:lpstr>
      <vt:lpstr>Tratamiento</vt:lpstr>
      <vt:lpstr>Radioterapia </vt:lpstr>
      <vt:lpstr>Resultados </vt:lpstr>
      <vt:lpstr>Diapositiva 11</vt:lpstr>
      <vt:lpstr>Diapositiva 12</vt:lpstr>
      <vt:lpstr>Diapositiva 13</vt:lpstr>
      <vt:lpstr>Discusión </vt:lpstr>
      <vt:lpstr>Diapositiva 15</vt:lpstr>
      <vt:lpstr>Diapositiva 16</vt:lpstr>
      <vt:lpstr>Diapositiva 17</vt:lpstr>
      <vt:lpstr>Conclusión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rocio</dc:creator>
  <cp:lastModifiedBy>rocio</cp:lastModifiedBy>
  <cp:revision>3</cp:revision>
  <dcterms:created xsi:type="dcterms:W3CDTF">2016-09-18T11:52:07Z</dcterms:created>
  <dcterms:modified xsi:type="dcterms:W3CDTF">2016-09-20T10:13:36Z</dcterms:modified>
</cp:coreProperties>
</file>